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  <p:sldMasterId id="2147483700" r:id="rId3"/>
    <p:sldMasterId id="2147483683" r:id="rId4"/>
    <p:sldMasterId id="2147483715" r:id="rId5"/>
  </p:sldMasterIdLst>
  <p:notesMasterIdLst>
    <p:notesMasterId r:id="rId14"/>
  </p:notesMasterIdLst>
  <p:sldIdLst>
    <p:sldId id="281" r:id="rId6"/>
    <p:sldId id="300" r:id="rId7"/>
    <p:sldId id="301" r:id="rId8"/>
    <p:sldId id="303" r:id="rId9"/>
    <p:sldId id="302" r:id="rId10"/>
    <p:sldId id="304" r:id="rId11"/>
    <p:sldId id="305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1"/>
          </p14:sldIdLst>
        </p14:section>
        <p14:section name="大纲" id="{FD05EE94-C931-8C4B-83A2-004B32AA1207}">
          <p14:sldIdLst>
            <p14:sldId id="300"/>
          </p14:sldIdLst>
        </p14:section>
        <p14:section name="什么是分层镜像" id="{925EDA2A-A469-409B-903D-D5C7C5C0D40F}">
          <p14:sldIdLst>
            <p14:sldId id="301"/>
          </p14:sldIdLst>
        </p14:section>
        <p14:section name="什么是Dockerfile" id="{41837D2B-46ED-475C-8441-70B0D5DCF255}">
          <p14:sldIdLst>
            <p14:sldId id="303"/>
            <p14:sldId id="302"/>
          </p14:sldIdLst>
        </p14:section>
        <p14:section name="使用Dockerfile进行构建" id="{B244A6F7-BB85-4093-80E0-7E910FAD5149}">
          <p14:sldIdLst>
            <p14:sldId id="304"/>
          </p14:sldIdLst>
        </p14:section>
        <p14:section name="在华为云上构建" id="{C8A3E803-6CD3-42FF-8BF0-92459EB6BAC4}">
          <p14:sldIdLst>
            <p14:sldId id="305"/>
          </p14:sldIdLst>
        </p14:section>
        <p14:section name="结束页" id="{3F9D54A7-3BE2-2540-BB4C-DFE5509085F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411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622" userDrawn="1">
          <p15:clr>
            <a:srgbClr val="A4A3A4"/>
          </p15:clr>
        </p15:guide>
        <p15:guide id="8" orient="horz" pos="2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  <a:srgbClr val="E6ECEF"/>
    <a:srgbClr val="1D1D1B"/>
    <a:srgbClr val="EA002F"/>
    <a:srgbClr val="000000"/>
    <a:srgbClr val="AE0D35"/>
    <a:srgbClr val="EB0028"/>
    <a:srgbClr val="EA0029"/>
    <a:srgbClr val="EBEBEB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6" autoAdjust="0"/>
    <p:restoredTop sz="91392" autoAdjust="0"/>
  </p:normalViewPr>
  <p:slideViewPr>
    <p:cSldViewPr snapToGrid="0" snapToObjects="1">
      <p:cViewPr varScale="1">
        <p:scale>
          <a:sx n="135" d="100"/>
          <a:sy n="135" d="100"/>
        </p:scale>
        <p:origin x="492" y="120"/>
      </p:cViewPr>
      <p:guideLst>
        <p:guide orient="horz" pos="411"/>
        <p:guide pos="2880"/>
        <p:guide orient="horz" pos="1620"/>
        <p:guide orient="horz" pos="622"/>
        <p:guide orient="horz" pos="2845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4A70F78-6AC5-F84C-9CF3-8E56BBB3A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" y="-20538"/>
            <a:ext cx="9161582" cy="4084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2260597F-C131-2740-956D-F3824A53758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60772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3AF331D-3903-B946-BB2A-32E9EB41B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33" y="1927602"/>
            <a:ext cx="508000" cy="5080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14D9EB88-525C-8F4F-891B-6BC2448A8A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5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1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r="190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1872418"/>
            <a:ext cx="9144000" cy="16849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440"/>
              </a:lnSpc>
              <a:spcBef>
                <a:spcPts val="0"/>
              </a:spcBef>
              <a:buNone/>
              <a:defRPr sz="1600" b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4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0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67330E9-84D6-D848-ABB8-94CDC46F34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0025" y="1234270"/>
            <a:ext cx="2601440" cy="7962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140"/>
              </a:lnSpc>
              <a:buNone/>
              <a:defRPr sz="95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A0A50F-B725-9F42-BF01-E5ABB7F93B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0"/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A5F59A2-C058-FD49-9931-38DA01565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4721" y="2104604"/>
            <a:ext cx="2599254" cy="16680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8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9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0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0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497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8168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14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1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8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2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8168" y="0"/>
            <a:ext cx="9152168" cy="51435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8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F0B62F9-2908-7544-892A-A2D752AFF65E}"/>
              </a:ext>
            </a:extLst>
          </p:cNvPr>
          <p:cNvSpPr txBox="1"/>
          <p:nvPr userDrawn="1"/>
        </p:nvSpPr>
        <p:spPr>
          <a:xfrm>
            <a:off x="578601" y="4637811"/>
            <a:ext cx="8572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rgbClr val="000000"/>
                </a:solidFill>
              </a:rPr>
              <a:t>HUAWEI.COM</a:t>
            </a:r>
          </a:p>
        </p:txBody>
      </p:sp>
    </p:spTree>
    <p:extLst>
      <p:ext uri="{BB962C8B-B14F-4D97-AF65-F5344CB8AC3E}">
        <p14:creationId xmlns:p14="http://schemas.microsoft.com/office/powerpoint/2010/main" val="164740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42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25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4" r:id="rId2"/>
    <p:sldLayoutId id="2147483705" r:id="rId3"/>
    <p:sldLayoutId id="2147483713" r:id="rId4"/>
    <p:sldLayoutId id="2147483707" r:id="rId5"/>
    <p:sldLayoutId id="2147483708" r:id="rId6"/>
    <p:sldLayoutId id="2147483710" r:id="rId7"/>
    <p:sldLayoutId id="2147483711" r:id="rId8"/>
    <p:sldLayoutId id="214748371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7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B61A14E-2E52-384E-B088-7C293856A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7" y="3936452"/>
            <a:ext cx="1411200" cy="302400"/>
          </a:xfrm>
          <a:prstGeom prst="rect">
            <a:avLst/>
          </a:prstGeom>
        </p:spPr>
      </p:pic>
      <p:sp>
        <p:nvSpPr>
          <p:cNvPr id="5" name="Subtitle 6">
            <a:extLst>
              <a:ext uri="{FF2B5EF4-FFF2-40B4-BE49-F238E27FC236}">
                <a16:creationId xmlns="" xmlns:a16="http://schemas.microsoft.com/office/drawing/2014/main" id="{A240AB14-6A66-614A-9419-A18188557428}"/>
              </a:ext>
            </a:extLst>
          </p:cNvPr>
          <p:cNvSpPr txBox="1">
            <a:spLocks/>
          </p:cNvSpPr>
          <p:nvPr userDrawn="1"/>
        </p:nvSpPr>
        <p:spPr>
          <a:xfrm>
            <a:off x="5988116" y="1223885"/>
            <a:ext cx="2607257" cy="3107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40"/>
              </a:lnSpc>
              <a:spcBef>
                <a:spcPts val="0"/>
              </a:spcBef>
            </a:pPr>
            <a:r>
              <a:rPr kumimoji="1" lang="zh-CN" altLang="en-US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  <a:endParaRPr kumimoji="1" lang="zh-CN" altLang="en-US" sz="950" dirty="0">
              <a:solidFill>
                <a:srgbClr val="1D1D1B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65C25D8A-87A0-A246-B34B-A8B927841C8F}"/>
              </a:ext>
            </a:extLst>
          </p:cNvPr>
          <p:cNvSpPr txBox="1">
            <a:spLocks/>
          </p:cNvSpPr>
          <p:nvPr userDrawn="1"/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mtClean="0">
                <a:solidFill>
                  <a:srgbClr val="929292"/>
                </a:solidFill>
                <a:latin typeface="Arial" panose="020B0604020202020204" pitchFamily="34" charset="0"/>
              </a:rPr>
              <a:t>Thank you.</a:t>
            </a:r>
            <a:endParaRPr lang="en-US" dirty="0">
              <a:solidFill>
                <a:srgbClr val="929292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="" xmlns:a16="http://schemas.microsoft.com/office/drawing/2014/main" id="{4A7C7821-D87F-714F-802E-8487A2819343}"/>
              </a:ext>
            </a:extLst>
          </p:cNvPr>
          <p:cNvSpPr txBox="1">
            <a:spLocks/>
          </p:cNvSpPr>
          <p:nvPr userDrawn="1"/>
        </p:nvSpPr>
        <p:spPr>
          <a:xfrm>
            <a:off x="5982179" y="2096218"/>
            <a:ext cx="2417931" cy="15224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0"/>
              </a:lnSpc>
            </a:pPr>
            <a: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600" smtClean="0">
                <a:solidFill>
                  <a:srgbClr val="1D1D1B"/>
                </a:solidFill>
              </a:rPr>
              <a:t/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  <a:latin typeface="+mj-lt"/>
              </a:rPr>
              <a:t/>
            </a:r>
            <a:br>
              <a:rPr kumimoji="1" lang="en-US" altLang="zh-CN" sz="600" smtClean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 information in this document may contain predictive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statements including, without limitation, statements regarding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 future financial and operating results, future product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portfolio, new technology, etc. There are a number of factors that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could cause actual results and developments to differ materially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from those expressed or implied in the predictive statements.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Therefore, such information is provided for reference purpose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only and constitutes neither an offer nor an acceptance. Huawei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may change the information at any time without notice. </a:t>
            </a:r>
          </a:p>
          <a:p>
            <a:pPr>
              <a:lnSpc>
                <a:spcPts val="820"/>
              </a:lnSpc>
            </a:pPr>
            <a:r>
              <a:rPr kumimoji="1" lang="en-US" altLang="zh-CN" sz="600" smtClean="0">
                <a:solidFill>
                  <a:srgbClr val="1D1D1B"/>
                </a:solidFill>
              </a:rPr>
              <a:t>Huawei Confidential</a:t>
            </a:r>
          </a:p>
          <a:p>
            <a:pPr>
              <a:lnSpc>
                <a:spcPts val="820"/>
              </a:lnSpc>
            </a:pPr>
            <a:endParaRPr kumimoji="1" lang="zh-CN" altLang="en-US" sz="600" dirty="0">
              <a:solidFill>
                <a:srgbClr val="1D1D1B"/>
              </a:solidFill>
            </a:endParaRPr>
          </a:p>
        </p:txBody>
      </p:sp>
      <p:sp>
        <p:nvSpPr>
          <p:cNvPr id="8" name="Subtitle 6">
            <a:extLst>
              <a:ext uri="{FF2B5EF4-FFF2-40B4-BE49-F238E27FC236}">
                <a16:creationId xmlns="" xmlns:a16="http://schemas.microsoft.com/office/drawing/2014/main" id="{407036ED-77EF-614F-90A0-912061623C9C}"/>
              </a:ext>
            </a:extLst>
          </p:cNvPr>
          <p:cNvSpPr txBox="1">
            <a:spLocks/>
          </p:cNvSpPr>
          <p:nvPr userDrawn="1"/>
        </p:nvSpPr>
        <p:spPr>
          <a:xfrm>
            <a:off x="5980917" y="1561499"/>
            <a:ext cx="2610355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96"/>
              </a:lnSpc>
            </a:pP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85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000000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45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="" xmlns:a16="http://schemas.microsoft.com/office/drawing/2014/main" id="{7D82C0F9-EB17-2C49-AE41-F48E96AC61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904"/>
            <a:ext cx="1361767" cy="181849"/>
          </a:xfrm>
        </p:spPr>
        <p:txBody>
          <a:bodyPr/>
          <a:lstStyle/>
          <a:p>
            <a:r>
              <a:rPr kumimoji="1" lang="en-US" altLang="zh-CN" dirty="0"/>
              <a:t>Security Level:</a:t>
            </a:r>
            <a:endParaRPr lang="en-US" dirty="0"/>
          </a:p>
          <a:p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4544" y="905614"/>
            <a:ext cx="5120312" cy="653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14000"/>
              </a:lnSpc>
              <a:defRPr/>
            </a:pPr>
            <a:r>
              <a:rPr lang="en-US" altLang="zh-CN" sz="3200" dirty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Day 2 </a:t>
            </a:r>
            <a:r>
              <a:rPr lang="zh-CN" altLang="en-US" sz="3200" dirty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手把手教您制作镜像</a:t>
            </a:r>
            <a:endParaRPr lang="en-US" altLang="zh-CN" sz="3200" kern="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09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294067" y="1602253"/>
            <a:ext cx="43742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是分层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Dockerfile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Dockerfile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使用容器镜像服务在线构建镜像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内容大纲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524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 descr="http://7xo6kd.com1.z0.glb.clouddn.com/upload-ueditor-image-20170504-14938690143460149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52" y="778238"/>
            <a:ext cx="3249450" cy="30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599192" y="1072849"/>
            <a:ext cx="43742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Docker</a:t>
            </a:r>
            <a:r>
              <a:rPr lang="zh-CN" altLang="en-US" sz="2000" dirty="0"/>
              <a:t>镜像的</a:t>
            </a:r>
            <a:r>
              <a:rPr lang="zh-CN" altLang="en-US" sz="2000" dirty="0" smtClean="0"/>
              <a:t>分层结构</a:t>
            </a:r>
            <a:endParaRPr lang="en-US" altLang="zh-CN" sz="2000" dirty="0" smtClean="0"/>
          </a:p>
          <a:p>
            <a:endParaRPr lang="en-US" altLang="zh-CN" sz="20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/>
              <a:t>只有容器层是可写的，容器层下面的所有镜像层都是只读</a:t>
            </a:r>
            <a:r>
              <a:rPr lang="zh-CN" altLang="en-US" sz="1200" b="1" dirty="0" smtClean="0"/>
              <a:t>的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叠加文件系统：从</a:t>
            </a:r>
            <a:r>
              <a:rPr lang="zh-CN" altLang="en-US" sz="1200" b="1" dirty="0"/>
              <a:t>上往下依次在各镜像层中</a:t>
            </a:r>
            <a:r>
              <a:rPr lang="zh-CN" altLang="en-US" sz="1200" b="1" dirty="0" smtClean="0"/>
              <a:t>查找文件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/>
              <a:t>Copy-on-Write</a:t>
            </a:r>
            <a:r>
              <a:rPr lang="zh-CN" altLang="en-US" sz="1200" b="1" dirty="0" smtClean="0"/>
              <a:t>：</a:t>
            </a:r>
            <a:r>
              <a:rPr lang="zh-CN" altLang="en-US" sz="1200" b="1" dirty="0"/>
              <a:t>只有当需要修改时才复制一份数据</a:t>
            </a:r>
            <a:endParaRPr lang="en-US" altLang="zh-CN" sz="1200" b="1" dirty="0"/>
          </a:p>
        </p:txBody>
      </p:sp>
      <p:sp>
        <p:nvSpPr>
          <p:cNvPr id="7" name="副标题 1"/>
          <p:cNvSpPr>
            <a:spLocks noGrp="1"/>
          </p:cNvSpPr>
          <p:nvPr>
            <p:ph type="subTitle" idx="1"/>
          </p:nvPr>
        </p:nvSpPr>
        <p:spPr>
          <a:xfrm>
            <a:off x="551614" y="85667"/>
            <a:ext cx="8044314" cy="745050"/>
          </a:xfrm>
        </p:spPr>
        <p:txBody>
          <a:bodyPr/>
          <a:lstStyle/>
          <a:p>
            <a:r>
              <a:rPr lang="zh-CN" altLang="en-US" sz="1800" dirty="0" smtClean="0"/>
              <a:t>什么是分层镜像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391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551614" y="85667"/>
            <a:ext cx="8044314" cy="745050"/>
          </a:xfrm>
        </p:spPr>
        <p:txBody>
          <a:bodyPr/>
          <a:lstStyle/>
          <a:p>
            <a:r>
              <a:rPr lang="zh-CN" altLang="en-US" sz="1800" dirty="0" smtClean="0"/>
              <a:t>什么是</a:t>
            </a:r>
            <a:r>
              <a:rPr lang="en-US" altLang="zh-CN" sz="1800" dirty="0" err="1" smtClean="0"/>
              <a:t>Dockerfile</a:t>
            </a:r>
            <a:endParaRPr lang="en-US" altLang="zh-CN" sz="1800" dirty="0" smtClean="0"/>
          </a:p>
          <a:p>
            <a:endParaRPr 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://7xo6kd.com1.z0.glb.clouddn.com/upload-ueditor-image-20170504-14938690140550865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00" y="2582491"/>
            <a:ext cx="6222968" cy="20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2" y="744098"/>
            <a:ext cx="4343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92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80703"/>
              </p:ext>
            </p:extLst>
          </p:nvPr>
        </p:nvGraphicFramePr>
        <p:xfrm>
          <a:off x="1062104" y="518816"/>
          <a:ext cx="6762466" cy="4106888"/>
        </p:xfrm>
        <a:graphic>
          <a:graphicData uri="http://schemas.openxmlformats.org/drawingml/2006/table">
            <a:tbl>
              <a:tblPr/>
              <a:tblGrid>
                <a:gridCol w="1515982"/>
                <a:gridCol w="5246484"/>
              </a:tblGrid>
              <a:tr h="2895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指令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说明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</a:tr>
              <a:tr h="28950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FROM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指定所创建镜像的基础镜像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950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RUN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运行命令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950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CMD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指定启动容器时默认执行的命令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950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LABEL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指定生成镜像的元数据标签信息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950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EXPOSE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声明镜像内服务所监听的端口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950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ENV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指定环境变量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950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ADD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赋值指定的</a:t>
                      </a:r>
                      <a:r>
                        <a:rPr lang="en-US" altLang="zh-CN" sz="1000" dirty="0">
                          <a:effectLst/>
                        </a:rPr>
                        <a:t>&lt;</a:t>
                      </a:r>
                      <a:r>
                        <a:rPr lang="en-US" altLang="zh-CN" sz="1000" dirty="0" err="1">
                          <a:effectLst/>
                        </a:rPr>
                        <a:t>src</a:t>
                      </a:r>
                      <a:r>
                        <a:rPr lang="en-US" altLang="zh-CN" sz="1000" dirty="0">
                          <a:effectLst/>
                        </a:rPr>
                        <a:t>&gt;</a:t>
                      </a:r>
                      <a:r>
                        <a:rPr lang="zh-CN" altLang="en-US" sz="1000" dirty="0">
                          <a:effectLst/>
                        </a:rPr>
                        <a:t>路径下的内容到容器中的</a:t>
                      </a:r>
                      <a:r>
                        <a:rPr lang="en-US" altLang="zh-CN" sz="1000" dirty="0">
                          <a:effectLst/>
                        </a:rPr>
                        <a:t>&lt;</a:t>
                      </a:r>
                      <a:r>
                        <a:rPr lang="en-US" altLang="zh-CN" sz="1000" dirty="0" err="1">
                          <a:effectLst/>
                        </a:rPr>
                        <a:t>dest</a:t>
                      </a:r>
                      <a:r>
                        <a:rPr lang="en-US" altLang="zh-CN" sz="1000" dirty="0">
                          <a:effectLst/>
                        </a:rPr>
                        <a:t>&gt;</a:t>
                      </a:r>
                      <a:r>
                        <a:rPr lang="zh-CN" altLang="en-US" sz="1000" dirty="0">
                          <a:effectLst/>
                        </a:rPr>
                        <a:t>路径下，</a:t>
                      </a:r>
                      <a:r>
                        <a:rPr lang="en-US" altLang="zh-CN" sz="1000" dirty="0">
                          <a:effectLst/>
                        </a:rPr>
                        <a:t>&lt;</a:t>
                      </a:r>
                      <a:r>
                        <a:rPr lang="en-US" altLang="zh-CN" sz="1000" dirty="0" err="1">
                          <a:effectLst/>
                        </a:rPr>
                        <a:t>src</a:t>
                      </a:r>
                      <a:r>
                        <a:rPr lang="en-US" altLang="zh-CN" sz="1000" dirty="0">
                          <a:effectLst/>
                        </a:rPr>
                        <a:t>&gt;</a:t>
                      </a:r>
                      <a:r>
                        <a:rPr lang="zh-CN" altLang="en-US" sz="1000" dirty="0">
                          <a:effectLst/>
                        </a:rPr>
                        <a:t>可以为</a:t>
                      </a:r>
                      <a:r>
                        <a:rPr lang="en-US" altLang="zh-CN" sz="1000" dirty="0">
                          <a:effectLst/>
                        </a:rPr>
                        <a:t>URL</a:t>
                      </a:r>
                      <a:r>
                        <a:rPr lang="zh-CN" altLang="en-US" sz="1000" dirty="0">
                          <a:effectLst/>
                        </a:rPr>
                        <a:t>；如果为</a:t>
                      </a:r>
                      <a:r>
                        <a:rPr lang="en-US" altLang="zh-CN" sz="1000" dirty="0">
                          <a:effectLst/>
                        </a:rPr>
                        <a:t>tar</a:t>
                      </a:r>
                      <a:r>
                        <a:rPr lang="zh-CN" altLang="en-US" sz="1000" dirty="0">
                          <a:effectLst/>
                        </a:rPr>
                        <a:t>文件，会自动解压到</a:t>
                      </a:r>
                      <a:r>
                        <a:rPr lang="en-US" altLang="zh-CN" sz="1000" dirty="0">
                          <a:effectLst/>
                        </a:rPr>
                        <a:t>&lt;</a:t>
                      </a:r>
                      <a:r>
                        <a:rPr lang="en-US" altLang="zh-CN" sz="1000" dirty="0" err="1">
                          <a:effectLst/>
                        </a:rPr>
                        <a:t>dest</a:t>
                      </a:r>
                      <a:r>
                        <a:rPr lang="en-US" altLang="zh-CN" sz="1000" dirty="0">
                          <a:effectLst/>
                        </a:rPr>
                        <a:t>&gt;</a:t>
                      </a:r>
                      <a:r>
                        <a:rPr lang="zh-CN" altLang="en-US" sz="1000" dirty="0">
                          <a:effectLst/>
                        </a:rPr>
                        <a:t>路径下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9508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COPY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赋值本地主机的</a:t>
                      </a:r>
                      <a:r>
                        <a:rPr lang="en-US" altLang="zh-CN" sz="1000">
                          <a:effectLst/>
                        </a:rPr>
                        <a:t>&lt;scr&gt;</a:t>
                      </a:r>
                      <a:r>
                        <a:rPr lang="zh-CN" altLang="en-US" sz="1000">
                          <a:effectLst/>
                        </a:rPr>
                        <a:t>路径下的内容到容器中的</a:t>
                      </a:r>
                      <a:r>
                        <a:rPr lang="en-US" altLang="zh-CN" sz="1000">
                          <a:effectLst/>
                        </a:rPr>
                        <a:t>&lt;dest&gt;</a:t>
                      </a:r>
                      <a:r>
                        <a:rPr lang="zh-CN" altLang="en-US" sz="1000">
                          <a:effectLst/>
                        </a:rPr>
                        <a:t>路径下；一般情况下推荐使用</a:t>
                      </a:r>
                      <a:r>
                        <a:rPr lang="en-US" altLang="zh-CN" sz="1000">
                          <a:effectLst/>
                        </a:rPr>
                        <a:t>COPY</a:t>
                      </a:r>
                      <a:r>
                        <a:rPr lang="zh-CN" altLang="en-US" sz="1000">
                          <a:effectLst/>
                        </a:rPr>
                        <a:t>而不是</a:t>
                      </a:r>
                      <a:r>
                        <a:rPr lang="en-US" altLang="zh-CN" sz="1000">
                          <a:effectLst/>
                        </a:rPr>
                        <a:t>ADD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2926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ENTRYPOINT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指定镜像的默认入口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VOLUME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创建数据挂载点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USER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指定运行容器时的用户名或</a:t>
                      </a:r>
                      <a:r>
                        <a:rPr lang="en-US" altLang="zh-CN" sz="1000" dirty="0">
                          <a:effectLst/>
                        </a:rPr>
                        <a:t>UID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WORKDIR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配置工作目录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45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ARG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指定镜像内使用的参数</a:t>
                      </a:r>
                      <a:r>
                        <a:rPr lang="en-US" altLang="zh-CN" sz="1000" dirty="0">
                          <a:effectLst/>
                        </a:rPr>
                        <a:t>(</a:t>
                      </a:r>
                      <a:r>
                        <a:rPr lang="zh-CN" altLang="en-US" sz="1000" dirty="0">
                          <a:effectLst/>
                        </a:rPr>
                        <a:t>例如版本号信息等</a:t>
                      </a:r>
                      <a:r>
                        <a:rPr lang="en-US" altLang="zh-CN" sz="1000" dirty="0">
                          <a:effectLst/>
                        </a:rPr>
                        <a:t>)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45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ONBUILD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配置当前所创建的镜像作为其他镜像的基础镜像时，所执行的创建操作的命令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STOPSIGNAL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容器退出的信号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HEALTHCHECK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如何进行健康检查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SHELL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指定使用</a:t>
                      </a:r>
                      <a:r>
                        <a:rPr lang="en-US" altLang="zh-CN" sz="1000" dirty="0">
                          <a:effectLst/>
                        </a:rPr>
                        <a:t>SHELL</a:t>
                      </a:r>
                      <a:r>
                        <a:rPr lang="zh-CN" altLang="en-US" sz="1000" dirty="0">
                          <a:effectLst/>
                        </a:rPr>
                        <a:t>时的默认</a:t>
                      </a:r>
                      <a:r>
                        <a:rPr lang="en-US" altLang="zh-CN" sz="1000" dirty="0">
                          <a:effectLst/>
                        </a:rPr>
                        <a:t>SHELL</a:t>
                      </a:r>
                      <a:r>
                        <a:rPr lang="zh-CN" altLang="en-US" sz="1000" dirty="0">
                          <a:effectLst/>
                        </a:rPr>
                        <a:t>类型</a:t>
                      </a:r>
                    </a:p>
                  </a:txBody>
                  <a:tcPr marL="7885" marR="7885" marT="4506" marB="4506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副标题 1"/>
          <p:cNvSpPr>
            <a:spLocks noGrp="1"/>
          </p:cNvSpPr>
          <p:nvPr>
            <p:ph type="subTitle" idx="1"/>
          </p:nvPr>
        </p:nvSpPr>
        <p:spPr>
          <a:xfrm>
            <a:off x="551614" y="85667"/>
            <a:ext cx="8044314" cy="745050"/>
          </a:xfrm>
        </p:spPr>
        <p:txBody>
          <a:bodyPr/>
          <a:lstStyle/>
          <a:p>
            <a:r>
              <a:rPr lang="zh-CN" altLang="en-US" sz="1800" dirty="0" smtClean="0"/>
              <a:t>常用</a:t>
            </a:r>
            <a:r>
              <a:rPr lang="en-US" altLang="zh-CN" sz="1800" dirty="0" err="1" smtClean="0"/>
              <a:t>Dockerfile</a:t>
            </a:r>
            <a:r>
              <a:rPr lang="zh-CN" altLang="en-US" sz="1800" dirty="0" smtClean="0"/>
              <a:t>指令</a:t>
            </a:r>
            <a:endParaRPr lang="en-US" altLang="zh-CN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513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如何使用</a:t>
            </a:r>
            <a:r>
              <a:rPr lang="en-US" altLang="zh-CN" dirty="0" err="1" smtClean="0"/>
              <a:t>Dockerfile</a:t>
            </a:r>
            <a:r>
              <a:rPr lang="zh-CN" altLang="en-US" dirty="0" smtClean="0"/>
              <a:t>进行构建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13952" y="1461998"/>
            <a:ext cx="494045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build -f </a:t>
            </a:r>
            <a:r>
              <a:rPr lang="en-US" alt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US" alt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 testdocker:v2 .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37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使用华为云的容器镜像服务进行构建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968"/>
            <a:ext cx="9144000" cy="34338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154" y="758443"/>
            <a:ext cx="43036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https://console.huaweicloud.com/swr/?region=cn-north-1</a:t>
            </a:r>
          </a:p>
        </p:txBody>
      </p:sp>
    </p:spTree>
    <p:extLst>
      <p:ext uri="{BB962C8B-B14F-4D97-AF65-F5344CB8AC3E}">
        <p14:creationId xmlns:p14="http://schemas.microsoft.com/office/powerpoint/2010/main" val="323590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2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 2">
      <a:dk1>
        <a:srgbClr val="AE0D35"/>
      </a:dk1>
      <a:lt1>
        <a:srgbClr val="EA0028"/>
      </a:lt1>
      <a:dk2>
        <a:srgbClr val="E5005E"/>
      </a:dk2>
      <a:lt2>
        <a:srgbClr val="F4A000"/>
      </a:lt2>
      <a:accent1>
        <a:srgbClr val="FBE500"/>
      </a:accent1>
      <a:accent2>
        <a:srgbClr val="232323"/>
      </a:accent2>
      <a:accent3>
        <a:srgbClr val="666666"/>
      </a:accent3>
      <a:accent4>
        <a:srgbClr val="919191"/>
      </a:accent4>
      <a:accent5>
        <a:srgbClr val="C4C4C4"/>
      </a:accent5>
      <a:accent6>
        <a:srgbClr val="C4C4C4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rgbClr val="1D1D1B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HW">
      <a:dk1>
        <a:srgbClr val="CF202F"/>
      </a:dk1>
      <a:lt1>
        <a:srgbClr val="F7991C"/>
      </a:lt1>
      <a:dk2>
        <a:srgbClr val="EC1567"/>
      </a:dk2>
      <a:lt2>
        <a:srgbClr val="AB1C3E"/>
      </a:lt2>
      <a:accent1>
        <a:srgbClr val="63322F"/>
      </a:accent1>
      <a:accent2>
        <a:srgbClr val="FBE109"/>
      </a:accent2>
      <a:accent3>
        <a:srgbClr val="F47F74"/>
      </a:accent3>
      <a:accent4>
        <a:srgbClr val="7BCCBE"/>
      </a:accent4>
      <a:accent5>
        <a:srgbClr val="83C886"/>
      </a:accent5>
      <a:accent6>
        <a:srgbClr val="FFF7DA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16216</TotalTime>
  <Words>318</Words>
  <Application>Microsoft Office PowerPoint</Application>
  <PresentationFormat>全屏显示(16:9)</PresentationFormat>
  <Paragraphs>68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等线</vt:lpstr>
      <vt:lpstr>黑体</vt:lpstr>
      <vt:lpstr>Microsoft YaHei</vt:lpstr>
      <vt:lpstr>Microsoft YaHei</vt:lpstr>
      <vt:lpstr>Arial</vt:lpstr>
      <vt:lpstr>Calibri</vt:lpstr>
      <vt:lpstr>Courier New</vt:lpstr>
      <vt:lpstr>Office Theme</vt:lpstr>
      <vt:lpstr>5_Custom Design</vt:lpstr>
      <vt:lpstr>4_Custom Design</vt:lpstr>
      <vt:lpstr>2_Custom Design</vt:lpstr>
      <vt:lpstr>6_Custom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Maojie (Jie, PaaS)</cp:lastModifiedBy>
  <cp:revision>632</cp:revision>
  <dcterms:created xsi:type="dcterms:W3CDTF">2018-06-21T13:34:14Z</dcterms:created>
  <dcterms:modified xsi:type="dcterms:W3CDTF">2018-11-06T12:23:34Z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(3)r0VjXci0Rb9V/x4TUQSJ+HW0wZ+G5CQzHxT25BgvqZnS+CcVBgc4Iw5bTKrZsZ4o04z/5u4t
+pylVCKu2F4Zx1QoKKg+fRcN0kcZ2Syzll2o3itWQP0LEvd9IZL4A2/xjwMd/Rlx+UcAP4BC
LnD4NOQUEboV9kGK8x3pGZRmWzAK8hygZdrcpCTMNewXoJsJGBYcMGSPt3+dgYfOWNKUL/GR
dvwzckIkg6DU7uF+yD</vt:lpwstr>
  </property>
  <property fmtid="{D5CDD505-2E9C-101B-9397-08002B2CF9AE}" pid="3" name="_2015_ms_pID_7253431">
    <vt:lpwstr>pDPjR16zsKuheZ4cldqitqtRl2ltzw80woOwMf0lGZyyw7FmsWMlVY
zAzz3lgQRj7bpspyKsL9lFU5Ob6Jq8FeWpMWKQJphzBzEPX7+uBermEpUkjnllwOyZbeEqLD
hzj8bvwlP3c7FZ+ilY41M/UhbYp70b2Cm/QFXtBNvrWdTQvKNjCCKpQ7QGqkc5lXlgCJbnIn
SBuQ65WimDemzEKXUgeFqgO41dcaJxRgQMR7</vt:lpwstr>
  </property>
  <property fmtid="{D5CDD505-2E9C-101B-9397-08002B2CF9AE}" pid="4" name="_2015_ms_pID_7253432">
    <vt:lpwstr>isXvnkHGl+Vrc7sfc/gHKM8=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1540966159</vt:lpwstr>
  </property>
</Properties>
</file>